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7" r:id="rId5"/>
    <p:sldId id="265" r:id="rId6"/>
    <p:sldId id="270" r:id="rId7"/>
    <p:sldId id="272" r:id="rId8"/>
    <p:sldId id="271" r:id="rId9"/>
    <p:sldId id="273" r:id="rId10"/>
    <p:sldId id="278" r:id="rId11"/>
    <p:sldId id="274" r:id="rId12"/>
    <p:sldId id="276" r:id="rId13"/>
    <p:sldId id="277" r:id="rId14"/>
    <p:sldId id="258" r:id="rId15"/>
    <p:sldId id="259" r:id="rId16"/>
    <p:sldId id="260" r:id="rId17"/>
    <p:sldId id="261" r:id="rId18"/>
    <p:sldId id="262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4576D-69F5-6147-7AF5-A4FF16079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BCCD97-DB3A-7DCD-E151-6A064F8A8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DB4638-82A0-2B3E-8DB5-FF0747AA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840279-7CAF-B932-E016-B590B8A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8DA1B5-D2DB-48D7-DE28-21EB8464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066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6997D-1159-E3EC-FEFA-003DD6AE6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7FB64C-4659-EE87-321A-0A638976D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1C49E1-0F1E-1516-B631-FFC5FA5D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75559D-5FB4-5302-58D5-267AA032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AE87A1-18AB-7D2A-DCE6-E3A6DA73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0112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24403D-0363-F9FF-EC98-D85922A3B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B5991D-5393-A533-6AE7-80A9B1BE7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E4492F-738B-D5C8-7A0A-798544E0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9E8EA9-D6D3-5A1E-655C-BC4E1C9E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AEF322-0C35-7E9D-E113-1F4A7694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906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75E95-4CD0-C403-0439-7F6FB661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9254DB-EF67-EE02-0BF8-2FE09D31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87B071-4EDF-0350-4A13-89CE22595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1F14D3-A9E6-B1F5-8E6F-8FC70637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7DA726-1BAD-622D-EA9C-47461C75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564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25A6A-EF05-7CBE-806E-55D7A9EA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F4EFD6-FB75-4609-BA26-20F7CF563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DC71D4-2F1A-9EC2-C8F2-77D12172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0D4520-DF7C-E15F-FA1A-8B9BCFDE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9618C1-2592-684B-040F-1DCDCED9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952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48F605-CB90-643B-8984-19EB78AA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97A83-E743-D1F2-81F7-213A4F795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36373F-9D41-E437-A221-600CCAF4C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F9B2CC-E4D0-BAA0-CDED-0ADD4BA8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C5EFD2-C70A-CC4C-6DF2-621FD7EC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709F14-A45E-0264-BDAF-52F2CB8C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0255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42609-61F1-414B-E068-3B1E76AD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C16762-40D3-8ADB-91DE-D877F650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607D9C-8C14-B5AA-2FF5-9A8E8772E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E0C419-B966-0FEA-0B11-AB1DECF2A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62D3AD-2741-8175-7AFD-C15C90021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0A544B-6858-9351-ACDF-5E755321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4E4101-D680-D53C-B464-85769B46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A312E8-B17C-4D3B-D609-3896D44B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481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62A1E-E707-0436-DF48-E7F679B7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0A6A1D-CEC4-AC56-D8C2-689F411D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EA4B3F-EED9-060B-CC82-BFB71E0C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413FF1F-67EF-8016-48FA-E2914783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743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78DC722-7B8D-A257-2E86-9D913279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284CB-83FC-81D1-7E32-818A4415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61DA0C-3161-CA49-B23A-DA44564A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30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4A196-81EF-A218-88AE-DEB9B80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BC9CE5-F013-A956-C100-1530852F8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0D5B8A-FAF6-689B-1010-2E326C86E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DCE5E7-CC65-4E4E-DB67-39D2E641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6664DC-8711-29BA-4CAF-9B34A6B8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24C935-9C51-BE89-0D74-3356C7018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030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442E2-1E49-5CAF-5EB8-8F4D927B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E15573-1070-DCCB-E1B9-3E76D88FF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A9E058-0F5B-4DDC-8A75-F9CFFA8C7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F2097A-17B1-4B05-C364-9085CB693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2BB803-D8E7-C81C-2480-A396FA8B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E9AFF6-1302-D4A0-06D0-CC137F78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783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rgbClr val="00B0F0"/>
            </a:gs>
            <a:gs pos="46000">
              <a:srgbClr val="1568B5"/>
            </a:gs>
            <a:gs pos="89000">
              <a:schemeClr val="accent1">
                <a:lumMod val="82000"/>
              </a:schemeClr>
            </a:gs>
            <a:gs pos="3000">
              <a:schemeClr val="accent5">
                <a:lumMod val="40000"/>
                <a:lumOff val="60000"/>
              </a:schemeClr>
            </a:gs>
            <a:gs pos="65000">
              <a:srgbClr val="0070C0"/>
            </a:gs>
            <a:gs pos="100000">
              <a:srgbClr val="7030A0">
                <a:lumMod val="99000"/>
                <a:lumOff val="1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9CEA07-B79A-7DD7-A379-5016368B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EEC3E0-7B6F-0224-8786-2BA42D75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765D58-7598-18D0-8836-D76F3C167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2A26B-EAB4-46D9-848D-DBD9F9D3DF99}" type="datetimeFigureOut">
              <a:rPr lang="es-MX" smtClean="0"/>
              <a:t>10/06/2025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4F397F-CEBA-7F71-77F4-EE26E551E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457530-38A4-4BF8-6CAE-3962E755D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A454-5CF0-475E-9BE6-340B7394D30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6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7.wav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857B4-7327-B9E8-F7EE-42816A3D0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580"/>
            <a:ext cx="9144000" cy="1392420"/>
          </a:xfrm>
        </p:spPr>
        <p:txBody>
          <a:bodyPr/>
          <a:lstStyle/>
          <a:p>
            <a:r>
              <a:rPr lang="es-MX" dirty="0"/>
              <a:t>Ciberseguridad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F9E49E-41E2-287D-C96A-7320933C8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7134" y="0"/>
            <a:ext cx="204866" cy="239842"/>
          </a:xfrm>
        </p:spPr>
        <p:txBody>
          <a:bodyPr>
            <a:normAutofit fontScale="55000" lnSpcReduction="20000"/>
          </a:bodyPr>
          <a:lstStyle/>
          <a:p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52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window dir="vert"/>
        <p:sndAc>
          <p:stSnd>
            <p:snd r:embed="rId2" name="12.wav"/>
          </p:stSnd>
        </p:sndAc>
      </p:transition>
    </mc:Choice>
    <mc:Fallback xmlns="">
      <p:transition spd="slow" advTm="3000">
        <p:fade/>
        <p:sndAc>
          <p:stSnd>
            <p:snd r:embed="rId3" name="12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7287" y="258897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652530" y="418641"/>
            <a:ext cx="8427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Garantizar la seguridad de dispositivos y sistemas:</a:t>
            </a:r>
            <a:r>
              <a:rPr lang="es-MX" sz="2400" dirty="0"/>
              <a:t> </a:t>
            </a:r>
          </a:p>
          <a:p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67" b="84667" l="667" r="100000">
                        <a14:foregroundMark x1="94333" y1="74667" x2="94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629264"/>
            <a:ext cx="2796982" cy="27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0">
        <p:cut/>
      </p:transition>
    </mc:Choice>
    <mc:Fallback xmlns="">
      <p:transition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7287" y="258897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652530" y="418641"/>
            <a:ext cx="8427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Garantizar la seguridad de dispositivos y sistemas:</a:t>
            </a:r>
            <a:r>
              <a:rPr lang="es-MX" sz="2400" dirty="0"/>
              <a:t> </a:t>
            </a:r>
          </a:p>
          <a:p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67" b="84667" l="667" r="100000">
                        <a14:foregroundMark x1="94333" y1="74667" x2="94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629264"/>
            <a:ext cx="2796982" cy="27969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3536413"/>
            <a:ext cx="3509337" cy="23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8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0">
        <p:cut/>
      </p:transition>
    </mc:Choice>
    <mc:Fallback xmlns="">
      <p:transition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7287" y="258897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652530" y="418641"/>
            <a:ext cx="8427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Garantizar la seguridad de dispositivos y sistemas:</a:t>
            </a:r>
            <a:r>
              <a:rPr lang="es-MX" sz="2400" dirty="0"/>
              <a:t> </a:t>
            </a:r>
          </a:p>
          <a:p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67" b="84667" l="667" r="100000">
                        <a14:foregroundMark x1="94333" y1="74667" x2="94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629264"/>
            <a:ext cx="2796982" cy="27969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3536413"/>
            <a:ext cx="3509337" cy="23363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25679" r="737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95" y="1804859"/>
            <a:ext cx="3242774" cy="32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1000">
        <p:cut/>
      </p:transition>
    </mc:Choice>
    <mc:Fallback xmlns="">
      <p:transition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7287" y="258897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652530" y="418641"/>
            <a:ext cx="8427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Garantizar la seguridad de dispositivos y sistemas:</a:t>
            </a:r>
            <a:r>
              <a:rPr lang="es-MX" sz="2400" dirty="0"/>
              <a:t> </a:t>
            </a:r>
          </a:p>
          <a:p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667" b="84667" l="667" r="100000">
                        <a14:foregroundMark x1="94333" y1="74667" x2="94333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629264"/>
            <a:ext cx="2796982" cy="27969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6" y="3536413"/>
            <a:ext cx="3509337" cy="23363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25679" r="737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413" y="1509140"/>
            <a:ext cx="3242774" cy="32427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71" y="2009649"/>
            <a:ext cx="3174740" cy="22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3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000">
        <p:cut/>
      </p:transition>
    </mc:Choice>
    <mc:Fallback xmlns="">
      <p:transition advTm="6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1A68B-06E5-7C8F-1A5B-EC150B3B9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8CEC5CF-F331-38C8-F4A3-5F05C7D8C8BD}"/>
              </a:ext>
            </a:extLst>
          </p:cNvPr>
          <p:cNvSpPr txBox="1"/>
          <p:nvPr/>
        </p:nvSpPr>
        <p:spPr>
          <a:xfrm>
            <a:off x="149902" y="348608"/>
            <a:ext cx="888916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400" dirty="0">
              <a:effectLst/>
            </a:endParaRPr>
          </a:p>
          <a:p>
            <a:r>
              <a:rPr lang="es-MX" sz="2400" dirty="0"/>
              <a:t>La ciberseguridad sirve para proteger los sistemas, datos, redes y dispositivos de TI (tecnología de la información) contra los ataques cibernéticos. Su objetivo principal es salvaguardar la confidencialidad, integridad y disponibilidad de la información, así como prevenir daños y minimizar el impacto de posibles incidentes. </a:t>
            </a:r>
          </a:p>
          <a:p>
            <a:endParaRPr lang="es-MX" sz="2400" dirty="0"/>
          </a:p>
          <a:p>
            <a:r>
              <a:rPr lang="es-MX" sz="2400" dirty="0"/>
              <a:t>Más detalles sobre la utilidad de la ciberseguridad: </a:t>
            </a:r>
          </a:p>
          <a:p>
            <a:endParaRPr lang="es-MX" sz="2400" dirty="0"/>
          </a:p>
          <a:p>
            <a:r>
              <a:rPr lang="es-MX" sz="2400" b="1" dirty="0"/>
              <a:t>Protección de la información</a:t>
            </a:r>
            <a:endParaRPr lang="es-MX" sz="2400" dirty="0"/>
          </a:p>
          <a:p>
            <a:r>
              <a:rPr lang="es-MX" sz="2400" b="1" dirty="0"/>
              <a:t>Prevención de ataques</a:t>
            </a:r>
          </a:p>
          <a:p>
            <a:r>
              <a:rPr lang="es-MX" sz="2400" b="1" dirty="0"/>
              <a:t>Garantía de la continuidad operativa</a:t>
            </a:r>
          </a:p>
          <a:p>
            <a:r>
              <a:rPr lang="es-MX" sz="2400" b="1" dirty="0"/>
              <a:t>Cumplimiento normativo</a:t>
            </a:r>
          </a:p>
          <a:p>
            <a:r>
              <a:rPr lang="es-MX" sz="2400" b="1" dirty="0"/>
              <a:t>Evitación de pérdidas financieras</a:t>
            </a:r>
          </a:p>
          <a:p>
            <a:r>
              <a:rPr lang="es-MX" sz="2400" b="1" dirty="0"/>
              <a:t>Protección de la propiedad </a:t>
            </a:r>
            <a:r>
              <a:rPr lang="es-MX" sz="2400" b="1" dirty="0" smtClean="0"/>
              <a:t>intelectual</a:t>
            </a:r>
            <a:r>
              <a:rPr lang="es-MX" sz="2400" dirty="0" smtClean="0"/>
              <a:t> </a:t>
            </a:r>
            <a:endParaRPr lang="es-MX" sz="2400" dirty="0"/>
          </a:p>
          <a:p>
            <a:endParaRPr lang="es-MX" sz="2400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507E7D-A7AB-DFF0-F842-9F52D72CD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72" y="3300306"/>
            <a:ext cx="5109771" cy="340651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CD08BE-4AEC-0F2C-A27E-D35BF348FD98}"/>
              </a:ext>
            </a:extLst>
          </p:cNvPr>
          <p:cNvSpPr txBox="1"/>
          <p:nvPr/>
        </p:nvSpPr>
        <p:spPr>
          <a:xfrm>
            <a:off x="2733206" y="35960"/>
            <a:ext cx="602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Para que sirve la ciberseguridad</a:t>
            </a:r>
          </a:p>
        </p:txBody>
      </p:sp>
    </p:spTree>
    <p:extLst>
      <p:ext uri="{BB962C8B-B14F-4D97-AF65-F5344CB8AC3E}">
        <p14:creationId xmlns:p14="http://schemas.microsoft.com/office/powerpoint/2010/main" val="33698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>
        <p:sndAc>
          <p:stSnd>
            <p:snd r:embed="rId2" name="17.wav"/>
          </p:stSnd>
        </p:sndAc>
      </p:transition>
    </mc:Choice>
    <mc:Fallback xmlns="">
      <p:transition spd="slow" advTm="10000">
        <p:sndAc>
          <p:stSnd>
            <p:snd r:embed="rId4" name="17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CED3F-DDB7-2282-389C-18B0A8881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C5F8A49-B50C-060A-7955-61C075355650}"/>
              </a:ext>
            </a:extLst>
          </p:cNvPr>
          <p:cNvSpPr txBox="1"/>
          <p:nvPr/>
        </p:nvSpPr>
        <p:spPr>
          <a:xfrm>
            <a:off x="1349114" y="164892"/>
            <a:ext cx="927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/>
              <a:t>Porque es importante la ciberseguridad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928A85-E343-5A60-79DD-2D97AA9F9810}"/>
              </a:ext>
            </a:extLst>
          </p:cNvPr>
          <p:cNvSpPr txBox="1"/>
          <p:nvPr/>
        </p:nvSpPr>
        <p:spPr>
          <a:xfrm>
            <a:off x="539646" y="839449"/>
            <a:ext cx="795977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ciberseguridad es crucial en el mundo digital actual para proteger los datos y sistemas contra amenazas cibernéticas. Es esencial para la seguridad de individuos, empresas e instituciones, así como para la seguridad nacional. </a:t>
            </a:r>
          </a:p>
          <a:p>
            <a:endParaRPr lang="es-MX" dirty="0"/>
          </a:p>
          <a:p>
            <a:r>
              <a:rPr lang="es-MX" dirty="0"/>
              <a:t>Razones clave para la importancia de la ciberseguridad:</a:t>
            </a:r>
          </a:p>
          <a:p>
            <a:endParaRPr lang="es-MX" dirty="0"/>
          </a:p>
          <a:p>
            <a:r>
              <a:rPr lang="es-MX" b="1" dirty="0"/>
              <a:t>Protección de datos confidenciales</a:t>
            </a:r>
          </a:p>
          <a:p>
            <a:r>
              <a:rPr lang="es-MX" b="1" dirty="0"/>
              <a:t>Prevención de </a:t>
            </a:r>
            <a:r>
              <a:rPr lang="es-MX" b="1" dirty="0" err="1"/>
              <a:t>ciberamenazas</a:t>
            </a:r>
            <a:endParaRPr lang="es-MX" b="1" dirty="0"/>
          </a:p>
          <a:p>
            <a:r>
              <a:rPr lang="es-MX" b="1" dirty="0"/>
              <a:t>Cumplimiento </a:t>
            </a:r>
            <a:r>
              <a:rPr lang="es-MX" b="1" dirty="0" smtClean="0"/>
              <a:t>normativo</a:t>
            </a:r>
            <a:endParaRPr lang="es-MX" b="1" dirty="0"/>
          </a:p>
          <a:p>
            <a:r>
              <a:rPr lang="es-MX" b="1" dirty="0"/>
              <a:t>Protección de infraestructuras críticas</a:t>
            </a:r>
          </a:p>
          <a:p>
            <a:r>
              <a:rPr lang="es-MX" b="1" dirty="0"/>
              <a:t>Reducción de riesgos financieros y reputacionales</a:t>
            </a:r>
          </a:p>
          <a:p>
            <a:r>
              <a:rPr lang="es-MX" b="1" dirty="0"/>
              <a:t>Continuidad del negocio</a:t>
            </a:r>
          </a:p>
          <a:p>
            <a:r>
              <a:rPr lang="es-MX" b="1" dirty="0"/>
              <a:t>Ciberseguridad para el bienestar social</a:t>
            </a:r>
          </a:p>
          <a:p>
            <a:r>
              <a:rPr lang="es-MX" b="1" dirty="0"/>
              <a:t>Seguridad personal</a:t>
            </a:r>
          </a:p>
          <a:p>
            <a:r>
              <a:rPr lang="es-MX" b="1" dirty="0"/>
              <a:t>Garantía de la información nacional</a:t>
            </a:r>
          </a:p>
          <a:p>
            <a:r>
              <a:rPr lang="es-MX" b="1" dirty="0"/>
              <a:t>Ciberseguridad para la innovación</a:t>
            </a:r>
          </a:p>
          <a:p>
            <a:r>
              <a:rPr lang="es-MX" b="1" dirty="0"/>
              <a:t>Desarrollo de nuevas habilidades profesionales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303951-3387-9A0B-3211-1D2926DC6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20" y="2498733"/>
            <a:ext cx="4595135" cy="31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>
        <p:sndAc>
          <p:stSnd>
            <p:snd r:embed="rId2" name="18.wav"/>
          </p:stSnd>
        </p:sndAc>
      </p:transition>
    </mc:Choice>
    <mc:Fallback xmlns="">
      <p:transition spd="slow" advTm="19000">
        <p:sndAc>
          <p:stSnd>
            <p:snd r:embed="rId4" name="18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41090-43C4-54DD-F533-50662F13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9988854-B3F9-D683-790A-3C18D2F1E5A5}"/>
              </a:ext>
            </a:extLst>
          </p:cNvPr>
          <p:cNvSpPr txBox="1"/>
          <p:nvPr/>
        </p:nvSpPr>
        <p:spPr>
          <a:xfrm>
            <a:off x="-1226696" y="130447"/>
            <a:ext cx="9218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¿</a:t>
            </a:r>
            <a:r>
              <a:rPr lang="es-MX" sz="2400" b="1" dirty="0" smtClean="0"/>
              <a:t>Cómo </a:t>
            </a:r>
            <a:r>
              <a:rPr lang="es-MX" sz="2400" b="1" dirty="0"/>
              <a:t>podemos de protégenos de los atacantes?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D4ADE75-1A8F-DB77-09AD-8B4A8849FACD}"/>
              </a:ext>
            </a:extLst>
          </p:cNvPr>
          <p:cNvSpPr txBox="1"/>
          <p:nvPr/>
        </p:nvSpPr>
        <p:spPr>
          <a:xfrm>
            <a:off x="1424065" y="834983"/>
            <a:ext cx="8529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Para protegernos de los atacantes en ciberseguridad, es crucial adoptar una serie de medidas preventivas y de seguridad. Esto incluye mantener actualizados los sistemas y aplicaciones, usar contraseñas seguras, tener antivirus y antimalware, hacer copias de seguridad de los datos y ser cautelosos con los correos electrónicos y enlaces sospechosos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D57C2E-5BD3-9DE5-DA5D-4B43F5D41EA5}"/>
              </a:ext>
            </a:extLst>
          </p:cNvPr>
          <p:cNvSpPr txBox="1"/>
          <p:nvPr/>
        </p:nvSpPr>
        <p:spPr>
          <a:xfrm>
            <a:off x="632085" y="2825006"/>
            <a:ext cx="89191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/>
              </a:rPr>
              <a:t>Protección del hardware y software: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>
                <a:effectLst/>
              </a:rPr>
              <a:t>Actualizaciones regulares:</a:t>
            </a:r>
            <a:r>
              <a:rPr lang="es-MX" dirty="0">
                <a:effectLst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>
                <a:effectLst/>
              </a:rPr>
              <a:t>Mantén actualizados los sistemas operativos, aplicaciones y software de seguridad (antivirus, antimalware) para parchear vulnerabilidades conocidas</a:t>
            </a:r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r>
              <a:rPr lang="es-MX" b="1" dirty="0"/>
              <a:t>Copia de seguridad:</a:t>
            </a:r>
            <a:r>
              <a:rPr lang="es-MX" dirty="0"/>
              <a:t> </a:t>
            </a:r>
          </a:p>
          <a:p>
            <a:r>
              <a:rPr lang="es-MX" dirty="0"/>
              <a:t>Realiza copias de seguridad de tus datos regularmente y almacénalas en un lugar seguro (cifrado y/o en la nube)</a:t>
            </a:r>
          </a:p>
          <a:p>
            <a:endParaRPr lang="es-MX" dirty="0"/>
          </a:p>
          <a:p>
            <a:r>
              <a:rPr lang="es-MX" b="1" dirty="0"/>
              <a:t>Antivirus y antimalware:</a:t>
            </a:r>
            <a:r>
              <a:rPr lang="es-MX" dirty="0"/>
              <a:t> </a:t>
            </a:r>
          </a:p>
          <a:p>
            <a:r>
              <a:rPr lang="es-MX" dirty="0"/>
              <a:t>Instala y mantén actualizados programas antivirus y antimalware para detectar y bloquear amenazas</a:t>
            </a:r>
          </a:p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endParaRPr lang="es-MX" dirty="0">
              <a:effectLst/>
            </a:endParaRPr>
          </a:p>
        </p:txBody>
      </p:sp>
      <p:pic>
        <p:nvPicPr>
          <p:cNvPr id="5" name="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53469" y="834983"/>
            <a:ext cx="609600" cy="609600"/>
          </a:xfrm>
          <a:prstGeom prst="rect">
            <a:avLst/>
          </a:prstGeom>
        </p:spPr>
      </p:pic>
      <p:pic>
        <p:nvPicPr>
          <p:cNvPr id="6" name="2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2478" y="45053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6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6A20F-5BED-9872-7D50-F8EE799DE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26FC719-36D4-1085-C6A0-AA105290F75D}"/>
              </a:ext>
            </a:extLst>
          </p:cNvPr>
          <p:cNvSpPr txBox="1"/>
          <p:nvPr/>
        </p:nvSpPr>
        <p:spPr>
          <a:xfrm>
            <a:off x="929390" y="914400"/>
            <a:ext cx="983354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Seguridad en línea: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b="1" dirty="0"/>
              <a:t>Contraseñas seguras:</a:t>
            </a:r>
            <a:r>
              <a:rPr lang="es-MX" sz="2000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000" dirty="0"/>
              <a:t>Utiliza contraseñas fuertes y únicas, que combinen letras mayúsculas y minúsculas, números y caracteres especiales.</a:t>
            </a:r>
          </a:p>
          <a:p>
            <a:endParaRPr lang="es-MX" sz="2000" dirty="0"/>
          </a:p>
          <a:p>
            <a:r>
              <a:rPr lang="es-MX" sz="2000" b="1" dirty="0"/>
              <a:t>Conexiones seguras:</a:t>
            </a:r>
            <a:r>
              <a:rPr lang="es-MX" sz="2000" dirty="0"/>
              <a:t> </a:t>
            </a:r>
          </a:p>
          <a:p>
            <a:r>
              <a:rPr lang="es-MX" sz="2000" dirty="0"/>
              <a:t>Usa conexiones HTTPS y VPN para proteger tus datos en línea. </a:t>
            </a:r>
          </a:p>
          <a:p>
            <a:endParaRPr lang="es-MX" sz="2000" dirty="0"/>
          </a:p>
          <a:p>
            <a:r>
              <a:rPr lang="es-MX" sz="2000" b="1" dirty="0"/>
              <a:t>Correo electrónico y enlaces:</a:t>
            </a:r>
            <a:r>
              <a:rPr lang="es-MX" sz="2000" dirty="0"/>
              <a:t> </a:t>
            </a:r>
          </a:p>
          <a:p>
            <a:r>
              <a:rPr lang="es-MX" sz="2000" dirty="0"/>
              <a:t>Ten cuidado con los correos electrónicos y enlaces sospechosos. Verifica siempre la autenticidad del remitente y no hagas clic en enlaces si no estás seguro. </a:t>
            </a:r>
          </a:p>
          <a:p>
            <a:endParaRPr lang="es-MX" sz="2000" dirty="0"/>
          </a:p>
          <a:p>
            <a:r>
              <a:rPr lang="es-MX" sz="2000" b="1" dirty="0"/>
              <a:t>Descargas seguras:</a:t>
            </a:r>
            <a:r>
              <a:rPr lang="es-MX" sz="2000" dirty="0"/>
              <a:t> </a:t>
            </a:r>
          </a:p>
          <a:p>
            <a:r>
              <a:rPr lang="es-MX" sz="2000" dirty="0"/>
              <a:t>Evita descargar software de fuentes no confiables, y verifica si el sitio web es seguro (HTTPS). </a:t>
            </a:r>
          </a:p>
          <a:p>
            <a:endParaRPr lang="es-MX" dirty="0"/>
          </a:p>
        </p:txBody>
      </p:sp>
      <p:pic>
        <p:nvPicPr>
          <p:cNvPr id="3" name="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8218" y="32535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1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5F440-EE60-952A-3181-9F304CC41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8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610999" y="2379643"/>
            <a:ext cx="72270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¿Qué es la ciberseguridad?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7127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>
        <p:split orient="vert"/>
        <p:sndAc>
          <p:stSnd>
            <p:snd r:embed="rId2" name="13-1.wav"/>
          </p:stSnd>
        </p:sndAc>
      </p:transition>
    </mc:Choice>
    <mc:Fallback xmlns="">
      <p:transition spd="slow" advTm="2000">
        <p:split orient="vert"/>
        <p:sndAc>
          <p:stSnd>
            <p:snd r:embed="rId3" name="13-1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48690" y="411480"/>
            <a:ext cx="998982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/>
              <a:t>La ciberseguridad, también conocida como seguridad digital o seguridad informática, es el conjunto de prácticas y medidas que protegen la información digital, los dispositivos y los sistemas de información de amenazas y ataques cibernéticos. Su objetivo es garantizar la confidencialidad, integridad y disponibilidad de la información. 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15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Tm="17000">
        <p:sndAc>
          <p:stSnd>
            <p:snd r:embed="rId2" name="14.wav"/>
          </p:stSnd>
        </p:sndAc>
      </p:transition>
    </mc:Choice>
    <mc:Fallback xmlns="">
      <p:transition spd="slow" advTm="17000">
        <p:sndAc>
          <p:stSnd>
            <p:snd r:embed="rId3" name="14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422" y="275422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ara sonriente 4"/>
          <p:cNvSpPr/>
          <p:nvPr/>
        </p:nvSpPr>
        <p:spPr>
          <a:xfrm>
            <a:off x="1465244" y="2544896"/>
            <a:ext cx="947450" cy="881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83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000">
        <p14:flash/>
        <p:sndAc>
          <p:stSnd>
            <p:snd r:embed="rId2" name="15.wav"/>
          </p:stSnd>
        </p:sndAc>
      </p:transition>
    </mc:Choice>
    <mc:Fallback xmlns="">
      <p:transition spd="slow" advTm="5000">
        <p:fade/>
        <p:sndAc>
          <p:stSnd>
            <p:snd r:embed="rId3" name="15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422" y="275422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ara sonriente 2"/>
          <p:cNvSpPr/>
          <p:nvPr/>
        </p:nvSpPr>
        <p:spPr>
          <a:xfrm>
            <a:off x="1465244" y="2544896"/>
            <a:ext cx="947450" cy="881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9258" l="0" r="100000">
                        <a14:foregroundMark x1="33398" y1="21875" x2="33398" y2="21875"/>
                        <a14:foregroundMark x1="60156" y1="29492" x2="60156" y2="29492"/>
                        <a14:foregroundMark x1="62305" y1="26172" x2="62305" y2="26172"/>
                        <a14:foregroundMark x1="51367" y1="29492" x2="51367" y2="29492"/>
                        <a14:foregroundMark x1="25000" y1="26953" x2="25000" y2="26953"/>
                        <a14:foregroundMark x1="27930" y1="27734" x2="27930" y2="27734"/>
                        <a14:foregroundMark x1="37109" y1="29883" x2="37109" y2="29883"/>
                        <a14:foregroundMark x1="14063" y1="24805" x2="92773" y2="25586"/>
                        <a14:foregroundMark x1="92773" y1="25586" x2="93164" y2="33984"/>
                        <a14:foregroundMark x1="93164" y1="34961" x2="12109" y2="33203"/>
                        <a14:foregroundMark x1="12109" y1="33203" x2="15039" y2="24805"/>
                        <a14:foregroundMark x1="21289" y1="28516" x2="21289" y2="28516"/>
                        <a14:foregroundMark x1="43359" y1="29492" x2="43359" y2="29492"/>
                        <a14:foregroundMark x1="70313" y1="29492" x2="70313" y2="29492"/>
                        <a14:foregroundMark x1="76172" y1="29492" x2="76172" y2="29492"/>
                        <a14:foregroundMark x1="93555" y1="29492" x2="93555" y2="29492"/>
                        <a14:foregroundMark x1="85742" y1="29102" x2="86914" y2="29492"/>
                        <a14:backgroundMark x1="8789" y1="14844" x2="8789" y2="14844"/>
                        <a14:backgroundMark x1="41797" y1="93945" x2="41797" y2="93945"/>
                        <a14:backgroundMark x1="2539" y1="85156" x2="2539" y2="85156"/>
                        <a14:backgroundMark x1="94141" y1="11523" x2="94141" y2="1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80" y="2217146"/>
            <a:ext cx="1451472" cy="1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422" y="275422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ara sonriente 2"/>
          <p:cNvSpPr/>
          <p:nvPr/>
        </p:nvSpPr>
        <p:spPr>
          <a:xfrm>
            <a:off x="1465244" y="2544896"/>
            <a:ext cx="947450" cy="881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9258" l="0" r="100000">
                        <a14:foregroundMark x1="33398" y1="21875" x2="33398" y2="21875"/>
                        <a14:foregroundMark x1="60156" y1="29492" x2="60156" y2="29492"/>
                        <a14:foregroundMark x1="62305" y1="26172" x2="62305" y2="26172"/>
                        <a14:foregroundMark x1="51367" y1="29492" x2="51367" y2="29492"/>
                        <a14:foregroundMark x1="25000" y1="26953" x2="25000" y2="26953"/>
                        <a14:foregroundMark x1="27930" y1="27734" x2="27930" y2="27734"/>
                        <a14:foregroundMark x1="37109" y1="29883" x2="37109" y2="29883"/>
                        <a14:foregroundMark x1="14063" y1="24805" x2="92773" y2="25586"/>
                        <a14:foregroundMark x1="92773" y1="25586" x2="93164" y2="33984"/>
                        <a14:foregroundMark x1="93164" y1="34961" x2="12109" y2="33203"/>
                        <a14:foregroundMark x1="12109" y1="33203" x2="15039" y2="24805"/>
                        <a14:foregroundMark x1="21289" y1="28516" x2="21289" y2="28516"/>
                        <a14:foregroundMark x1="43359" y1="29492" x2="43359" y2="29492"/>
                        <a14:foregroundMark x1="70313" y1="29492" x2="70313" y2="29492"/>
                        <a14:foregroundMark x1="76172" y1="29492" x2="76172" y2="29492"/>
                        <a14:foregroundMark x1="93555" y1="29492" x2="93555" y2="29492"/>
                        <a14:foregroundMark x1="85742" y1="29102" x2="86914" y2="29492"/>
                        <a14:backgroundMark x1="8789" y1="14844" x2="8789" y2="14844"/>
                        <a14:backgroundMark x1="41797" y1="93945" x2="41797" y2="93945"/>
                        <a14:backgroundMark x1="2539" y1="85156" x2="2539" y2="85156"/>
                        <a14:backgroundMark x1="94141" y1="11523" x2="94141" y2="1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80" y="2217146"/>
            <a:ext cx="1451472" cy="1451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5185" y1="42222" x2="45185" y2="4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47" y="2425501"/>
            <a:ext cx="1121664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422" y="275422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ara sonriente 2"/>
          <p:cNvSpPr/>
          <p:nvPr/>
        </p:nvSpPr>
        <p:spPr>
          <a:xfrm>
            <a:off x="1465244" y="2544896"/>
            <a:ext cx="947450" cy="881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9258" l="0" r="100000">
                        <a14:foregroundMark x1="33398" y1="21875" x2="33398" y2="21875"/>
                        <a14:foregroundMark x1="60156" y1="29492" x2="60156" y2="29492"/>
                        <a14:foregroundMark x1="62305" y1="26172" x2="62305" y2="26172"/>
                        <a14:foregroundMark x1="51367" y1="29492" x2="51367" y2="29492"/>
                        <a14:foregroundMark x1="25000" y1="26953" x2="25000" y2="26953"/>
                        <a14:foregroundMark x1="27930" y1="27734" x2="27930" y2="27734"/>
                        <a14:foregroundMark x1="37109" y1="29883" x2="37109" y2="29883"/>
                        <a14:foregroundMark x1="14063" y1="24805" x2="92773" y2="25586"/>
                        <a14:foregroundMark x1="92773" y1="25586" x2="93164" y2="33984"/>
                        <a14:foregroundMark x1="93164" y1="34961" x2="12109" y2="33203"/>
                        <a14:foregroundMark x1="12109" y1="33203" x2="15039" y2="24805"/>
                        <a14:foregroundMark x1="21289" y1="28516" x2="21289" y2="28516"/>
                        <a14:foregroundMark x1="43359" y1="29492" x2="43359" y2="29492"/>
                        <a14:foregroundMark x1="70313" y1="29492" x2="70313" y2="29492"/>
                        <a14:foregroundMark x1="76172" y1="29492" x2="76172" y2="29492"/>
                        <a14:foregroundMark x1="93555" y1="29492" x2="93555" y2="29492"/>
                        <a14:foregroundMark x1="85742" y1="29102" x2="86914" y2="29492"/>
                        <a14:backgroundMark x1="8789" y1="14844" x2="8789" y2="14844"/>
                        <a14:backgroundMark x1="41797" y1="93945" x2="41797" y2="93945"/>
                        <a14:backgroundMark x1="2539" y1="85156" x2="2539" y2="85156"/>
                        <a14:backgroundMark x1="94141" y1="11523" x2="94141" y2="1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80" y="2217146"/>
            <a:ext cx="1451472" cy="1451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5185" y1="42222" x2="45185" y2="4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47" y="2425501"/>
            <a:ext cx="1121664" cy="11201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" b="100000" l="11719" r="88477">
                        <a14:foregroundMark x1="48047" y1="30469" x2="48047" y2="30469"/>
                        <a14:foregroundMark x1="65820" y1="42578" x2="65820" y2="42578"/>
                        <a14:foregroundMark x1="58984" y1="55859" x2="58984" y2="55859"/>
                        <a14:foregroundMark x1="50000" y1="68164" x2="50000" y2="68164"/>
                        <a14:foregroundMark x1="72656" y1="98633" x2="72656" y2="98633"/>
                        <a14:foregroundMark x1="33594" y1="3516" x2="33594" y2="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1" y="2217146"/>
            <a:ext cx="1451472" cy="1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5422" y="275422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ara sonriente 2"/>
          <p:cNvSpPr/>
          <p:nvPr/>
        </p:nvSpPr>
        <p:spPr>
          <a:xfrm>
            <a:off x="1465244" y="2544896"/>
            <a:ext cx="947450" cy="88135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13" b="89258" l="0" r="100000">
                        <a14:foregroundMark x1="33398" y1="21875" x2="33398" y2="21875"/>
                        <a14:foregroundMark x1="60156" y1="29492" x2="60156" y2="29492"/>
                        <a14:foregroundMark x1="62305" y1="26172" x2="62305" y2="26172"/>
                        <a14:foregroundMark x1="51367" y1="29492" x2="51367" y2="29492"/>
                        <a14:foregroundMark x1="25000" y1="26953" x2="25000" y2="26953"/>
                        <a14:foregroundMark x1="27930" y1="27734" x2="27930" y2="27734"/>
                        <a14:foregroundMark x1="37109" y1="29883" x2="37109" y2="29883"/>
                        <a14:foregroundMark x1="14063" y1="24805" x2="92773" y2="25586"/>
                        <a14:foregroundMark x1="92773" y1="25586" x2="93164" y2="33984"/>
                        <a14:foregroundMark x1="93164" y1="34961" x2="12109" y2="33203"/>
                        <a14:foregroundMark x1="12109" y1="33203" x2="15039" y2="24805"/>
                        <a14:foregroundMark x1="21289" y1="28516" x2="21289" y2="28516"/>
                        <a14:foregroundMark x1="43359" y1="29492" x2="43359" y2="29492"/>
                        <a14:foregroundMark x1="70313" y1="29492" x2="70313" y2="29492"/>
                        <a14:foregroundMark x1="76172" y1="29492" x2="76172" y2="29492"/>
                        <a14:foregroundMark x1="93555" y1="29492" x2="93555" y2="29492"/>
                        <a14:foregroundMark x1="85742" y1="29102" x2="86914" y2="29492"/>
                        <a14:backgroundMark x1="8789" y1="14844" x2="8789" y2="14844"/>
                        <a14:backgroundMark x1="41797" y1="93945" x2="41797" y2="93945"/>
                        <a14:backgroundMark x1="2539" y1="85156" x2="2539" y2="85156"/>
                        <a14:backgroundMark x1="94141" y1="11523" x2="94141" y2="11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80" y="2217146"/>
            <a:ext cx="1451472" cy="1451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5185" y1="42222" x2="45185" y2="4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747" y="2425501"/>
            <a:ext cx="1121664" cy="112014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77" y="2437082"/>
            <a:ext cx="2191717" cy="12315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1" b="100000" l="11719" r="88477">
                        <a14:foregroundMark x1="48047" y1="30469" x2="48047" y2="30469"/>
                        <a14:foregroundMark x1="65820" y1="42578" x2="65820" y2="42578"/>
                        <a14:foregroundMark x1="58984" y1="55859" x2="58984" y2="55859"/>
                        <a14:foregroundMark x1="50000" y1="68164" x2="50000" y2="68164"/>
                        <a14:foregroundMark x1="72656" y1="98633" x2="72656" y2="98633"/>
                        <a14:foregroundMark x1="33594" y1="3516" x2="33594" y2="3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11" y="2217146"/>
            <a:ext cx="1451472" cy="14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7287" y="258897"/>
            <a:ext cx="11743979" cy="6334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1652530" y="418641"/>
            <a:ext cx="84279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Garantizar la seguridad de dispositivos y sistemas:</a:t>
            </a:r>
            <a:r>
              <a:rPr lang="es-MX" sz="2400" dirty="0"/>
              <a:t>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516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0">
        <p:sndAc>
          <p:stSnd>
            <p:snd r:embed="rId2" name="16.wav"/>
          </p:stSnd>
        </p:sndAc>
      </p:transition>
    </mc:Choice>
    <mc:Fallback xmlns="">
      <p:transition spd="slow" advTm="4500">
        <p:sndAc>
          <p:stSnd>
            <p:snd r:embed="rId3" name="16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376</Words>
  <Application>Microsoft Office PowerPoint</Application>
  <PresentationFormat>Panorámica</PresentationFormat>
  <Paragraphs>67</Paragraphs>
  <Slides>18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Ciberseguridad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Ciberseguridad</dc:title>
  <dc:creator>CompuAula 03</dc:creator>
  <cp:lastModifiedBy>Brandon</cp:lastModifiedBy>
  <cp:revision>22</cp:revision>
  <dcterms:created xsi:type="dcterms:W3CDTF">2025-06-06T20:23:16Z</dcterms:created>
  <dcterms:modified xsi:type="dcterms:W3CDTF">2025-06-10T19:00:48Z</dcterms:modified>
</cp:coreProperties>
</file>